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42875" y="142875"/>
            <a:ext cx="5757863" cy="4857750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5893594" y="142875"/>
            <a:ext cx="7144" cy="4857750"/>
          </a:xfrm>
          <a:prstGeom prst="rect">
            <a:avLst/>
          </a:prstGeom>
          <a:solidFill>
            <a:srgbClr val="7F8C8D"/>
          </a:solidFill>
          <a:ln/>
        </p:spPr>
      </p:sp>
      <p:sp>
        <p:nvSpPr>
          <p:cNvPr id="5" name="Text 2"/>
          <p:cNvSpPr/>
          <p:nvPr/>
        </p:nvSpPr>
        <p:spPr>
          <a:xfrm>
            <a:off x="714375" y="1825061"/>
            <a:ext cx="5186363" cy="207169"/>
          </a:xfrm>
          <a:prstGeom prst="rect">
            <a:avLst/>
          </a:prstGeom>
          <a:noFill/>
          <a:ln/>
        </p:spPr>
        <p:txBody>
          <a:bodyPr wrap="none" lIns="170053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spc="2" kern="0" dirty="0">
                <a:solidFill>
                  <a:srgbClr val="C0392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HISTORICAL EXTRACTION AND ECONOMIC REDRESS</a:t>
            </a:r>
            <a:endParaRPr lang="en-US" sz="1269" dirty="0"/>
          </a:p>
        </p:txBody>
      </p:sp>
      <p:sp>
        <p:nvSpPr>
          <p:cNvPr id="6" name="Text 3"/>
          <p:cNvSpPr/>
          <p:nvPr/>
        </p:nvSpPr>
        <p:spPr>
          <a:xfrm>
            <a:off x="714375" y="2317979"/>
            <a:ext cx="5186363" cy="10058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4000"/>
              </a:lnSpc>
              <a:buNone/>
            </a:pPr>
            <a:r>
              <a:rPr lang="en-US" sz="3294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The Case for Reparations</a:t>
            </a:r>
            <a:endParaRPr lang="en-US" sz="3294" dirty="0"/>
          </a:p>
        </p:txBody>
      </p:sp>
      <p:sp>
        <p:nvSpPr>
          <p:cNvPr id="7" name="Text 4"/>
          <p:cNvSpPr/>
          <p:nvPr/>
        </p:nvSpPr>
        <p:spPr>
          <a:xfrm>
            <a:off x="714375" y="4052460"/>
            <a:ext cx="5186363" cy="1375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7F8C8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Economic Analysis &amp; Historical Evidence Report | 2026</a:t>
            </a:r>
            <a:endParaRPr lang="en-US" sz="834" dirty="0"/>
          </a:p>
        </p:txBody>
      </p:sp>
      <p:sp>
        <p:nvSpPr>
          <p:cNvPr id="8" name="Shape 5"/>
          <p:cNvSpPr/>
          <p:nvPr/>
        </p:nvSpPr>
        <p:spPr>
          <a:xfrm>
            <a:off x="5900738" y="142875"/>
            <a:ext cx="3100388" cy="4857750"/>
          </a:xfrm>
          <a:prstGeom prst="rect">
            <a:avLst/>
          </a:prstGeom>
          <a:solidFill>
            <a:srgbClr val="F5F1E9">
              <a:alpha val="50000"/>
            </a:srgbClr>
          </a:solidFill>
          <a:ln/>
        </p:spPr>
      </p:sp>
      <p:sp>
        <p:nvSpPr>
          <p:cNvPr id="9" name="Text 6"/>
          <p:cNvSpPr/>
          <p:nvPr/>
        </p:nvSpPr>
        <p:spPr>
          <a:xfrm rot="-900000">
            <a:off x="5264051" y="1857375"/>
            <a:ext cx="4373761" cy="14287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0100"/>
              </a:lnSpc>
              <a:buNone/>
            </a:pPr>
            <a:r>
              <a:rPr lang="en-US" sz="8269" dirty="0">
                <a:solidFill>
                  <a:srgbClr val="2C3E50">
                    <a:alpha val="10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LEDGER</a:t>
            </a:r>
            <a:endParaRPr lang="en-US" sz="826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819870" y="857250"/>
            <a:ext cx="5504259" cy="4572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Conclusion: The Design of Redress</a:t>
            </a:r>
            <a:endParaRPr lang="en-US" sz="2436" dirty="0"/>
          </a:p>
        </p:txBody>
      </p:sp>
      <p:sp>
        <p:nvSpPr>
          <p:cNvPr id="4" name="Text 1"/>
          <p:cNvSpPr/>
          <p:nvPr/>
        </p:nvSpPr>
        <p:spPr>
          <a:xfrm>
            <a:off x="1000125" y="1885950"/>
            <a:ext cx="1995478" cy="5322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3800"/>
              </a:lnSpc>
              <a:buNone/>
            </a:pPr>
            <a:r>
              <a:rPr lang="en-US" sz="2862" b="1" dirty="0">
                <a:solidFill>
                  <a:srgbClr val="C0392B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01</a:t>
            </a:r>
            <a:endParaRPr lang="en-US" sz="2862" dirty="0"/>
          </a:p>
        </p:txBody>
      </p:sp>
      <p:sp>
        <p:nvSpPr>
          <p:cNvPr id="5" name="Text 2"/>
          <p:cNvSpPr/>
          <p:nvPr/>
        </p:nvSpPr>
        <p:spPr>
          <a:xfrm>
            <a:off x="1000125" y="2561034"/>
            <a:ext cx="1995478" cy="38219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987" b="1" spc="1" kern="0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FEDERAL RESPONSIBILITY</a:t>
            </a:r>
            <a:endParaRPr lang="en-US" sz="987" dirty="0"/>
          </a:p>
        </p:txBody>
      </p:sp>
      <p:sp>
        <p:nvSpPr>
          <p:cNvPr id="6" name="Text 3"/>
          <p:cNvSpPr/>
          <p:nvPr/>
        </p:nvSpPr>
        <p:spPr>
          <a:xfrm>
            <a:off x="1000125" y="3050381"/>
            <a:ext cx="1995478" cy="9143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federal government holds the primary responsibility for addressing systemic harms it codified and enforced over centuries of extraction.</a:t>
            </a:r>
            <a:endParaRPr lang="en-US" sz="834" dirty="0"/>
          </a:p>
        </p:txBody>
      </p:sp>
      <p:sp>
        <p:nvSpPr>
          <p:cNvPr id="7" name="Text 4"/>
          <p:cNvSpPr/>
          <p:nvPr/>
        </p:nvSpPr>
        <p:spPr>
          <a:xfrm>
            <a:off x="3574247" y="1885950"/>
            <a:ext cx="1995478" cy="5322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3800"/>
              </a:lnSpc>
              <a:buNone/>
            </a:pPr>
            <a:r>
              <a:rPr lang="en-US" sz="2862" b="1" dirty="0">
                <a:solidFill>
                  <a:srgbClr val="C0392B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02</a:t>
            </a:r>
            <a:endParaRPr lang="en-US" sz="2862" dirty="0"/>
          </a:p>
        </p:txBody>
      </p:sp>
      <p:sp>
        <p:nvSpPr>
          <p:cNvPr id="8" name="Text 5"/>
          <p:cNvSpPr/>
          <p:nvPr/>
        </p:nvSpPr>
        <p:spPr>
          <a:xfrm>
            <a:off x="3574247" y="2561034"/>
            <a:ext cx="1995478" cy="19109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987" b="1" spc="1" kern="0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INHERITANCE &amp; REPAIR</a:t>
            </a:r>
            <a:endParaRPr lang="en-US" sz="987" dirty="0"/>
          </a:p>
        </p:txBody>
      </p:sp>
      <p:sp>
        <p:nvSpPr>
          <p:cNvPr id="9" name="Text 6"/>
          <p:cNvSpPr/>
          <p:nvPr/>
        </p:nvSpPr>
        <p:spPr>
          <a:xfrm>
            <a:off x="3574247" y="2859286"/>
            <a:ext cx="1995478" cy="7314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Redress must focus on inheritance, capital accumulation, and the actual design of closure for the multi-trillion dollar wealth gap.</a:t>
            </a:r>
            <a:endParaRPr lang="en-US" sz="834" dirty="0"/>
          </a:p>
        </p:txBody>
      </p:sp>
      <p:sp>
        <p:nvSpPr>
          <p:cNvPr id="10" name="Text 7"/>
          <p:cNvSpPr/>
          <p:nvPr/>
        </p:nvSpPr>
        <p:spPr>
          <a:xfrm>
            <a:off x="6148369" y="1885950"/>
            <a:ext cx="1995478" cy="5322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3800"/>
              </a:lnSpc>
              <a:buNone/>
            </a:pPr>
            <a:r>
              <a:rPr lang="en-US" sz="2862" b="1" dirty="0">
                <a:solidFill>
                  <a:srgbClr val="C0392B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03</a:t>
            </a:r>
            <a:endParaRPr lang="en-US" sz="2862" dirty="0"/>
          </a:p>
        </p:txBody>
      </p:sp>
      <p:sp>
        <p:nvSpPr>
          <p:cNvPr id="11" name="Text 8"/>
          <p:cNvSpPr/>
          <p:nvPr/>
        </p:nvSpPr>
        <p:spPr>
          <a:xfrm>
            <a:off x="6148369" y="2561034"/>
            <a:ext cx="1995478" cy="19109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987" b="1" spc="1" kern="0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STRATEGIC RESOURCES</a:t>
            </a:r>
            <a:endParaRPr lang="en-US" sz="987" dirty="0"/>
          </a:p>
        </p:txBody>
      </p:sp>
      <p:sp>
        <p:nvSpPr>
          <p:cNvPr id="12" name="Text 9"/>
          <p:cNvSpPr/>
          <p:nvPr/>
        </p:nvSpPr>
        <p:spPr>
          <a:xfrm>
            <a:off x="6148369" y="2859286"/>
            <a:ext cx="1995478" cy="7314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Detailed evidence, metrics, and risk assessments are available in the accompanying Reparations Economic Analysis Report.</a:t>
            </a:r>
            <a:endParaRPr lang="en-US" sz="834" dirty="0"/>
          </a:p>
        </p:txBody>
      </p:sp>
      <p:sp>
        <p:nvSpPr>
          <p:cNvPr id="13" name="Shape 10"/>
          <p:cNvSpPr/>
          <p:nvPr/>
        </p:nvSpPr>
        <p:spPr>
          <a:xfrm>
            <a:off x="2257425" y="4679073"/>
            <a:ext cx="4629150" cy="30539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14" name="Shape 11"/>
          <p:cNvSpPr/>
          <p:nvPr/>
        </p:nvSpPr>
        <p:spPr>
          <a:xfrm>
            <a:off x="2257425" y="4679073"/>
            <a:ext cx="4629150" cy="7144"/>
          </a:xfrm>
          <a:prstGeom prst="rect">
            <a:avLst/>
          </a:prstGeom>
          <a:solidFill>
            <a:srgbClr val="7F8C8D"/>
          </a:solidFill>
          <a:ln/>
        </p:spPr>
      </p:sp>
      <p:sp>
        <p:nvSpPr>
          <p:cNvPr id="15" name="Text 12"/>
          <p:cNvSpPr/>
          <p:nvPr/>
        </p:nvSpPr>
        <p:spPr>
          <a:xfrm>
            <a:off x="2257425" y="4679073"/>
            <a:ext cx="4629150" cy="305395"/>
          </a:xfrm>
          <a:prstGeom prst="rect">
            <a:avLst/>
          </a:prstGeom>
          <a:noFill/>
          <a:ln/>
        </p:spPr>
        <p:txBody>
          <a:bodyPr wrap="square" lIns="0" tIns="170053" rIns="0" bIns="0" rtlCol="0" anchor="t">
            <a:spAutoFit/>
          </a:bodyPr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7F8C8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Case for Reparations | Strategic Review 2026</a:t>
            </a:r>
            <a:endParaRPr lang="en-US" sz="94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714375" y="571500"/>
            <a:ext cx="3471863" cy="442912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4179094" y="571500"/>
            <a:ext cx="7144" cy="4429125"/>
          </a:xfrm>
          <a:prstGeom prst="rect">
            <a:avLst/>
          </a:prstGeom>
          <a:solidFill>
            <a:srgbClr val="7F8C8D"/>
          </a:solidFill>
          <a:ln/>
        </p:spPr>
      </p:sp>
      <p:sp>
        <p:nvSpPr>
          <p:cNvPr id="5" name="Text 2"/>
          <p:cNvSpPr/>
          <p:nvPr/>
        </p:nvSpPr>
        <p:spPr>
          <a:xfrm>
            <a:off x="714375" y="571500"/>
            <a:ext cx="1730573" cy="389334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Legal Extraction</a:t>
            </a:r>
            <a:endParaRPr lang="en-US" sz="1602" dirty="0"/>
          </a:p>
        </p:txBody>
      </p:sp>
      <p:sp>
        <p:nvSpPr>
          <p:cNvPr id="6" name="Shape 3"/>
          <p:cNvSpPr/>
          <p:nvPr/>
        </p:nvSpPr>
        <p:spPr>
          <a:xfrm>
            <a:off x="714375" y="1246584"/>
            <a:ext cx="3186113" cy="1530102"/>
          </a:xfrm>
          <a:prstGeom prst="rect">
            <a:avLst/>
          </a:prstGeom>
          <a:solidFill>
            <a:srgbClr val="7F8C8D">
              <a:alpha val="10000"/>
            </a:srgbClr>
          </a:solidFill>
          <a:ln/>
        </p:spPr>
      </p:sp>
      <p:sp>
        <p:nvSpPr>
          <p:cNvPr id="7" name="Shape 4"/>
          <p:cNvSpPr/>
          <p:nvPr/>
        </p:nvSpPr>
        <p:spPr>
          <a:xfrm>
            <a:off x="714375" y="1246584"/>
            <a:ext cx="3186113" cy="7144"/>
          </a:xfrm>
          <a:prstGeom prst="rect">
            <a:avLst/>
          </a:prstGeom>
          <a:solidFill>
            <a:srgbClr val="7F8C8D"/>
          </a:solidFill>
          <a:ln/>
        </p:spPr>
      </p:sp>
      <p:sp>
        <p:nvSpPr>
          <p:cNvPr id="8" name="Shape 5"/>
          <p:cNvSpPr/>
          <p:nvPr/>
        </p:nvSpPr>
        <p:spPr>
          <a:xfrm>
            <a:off x="714375" y="2769543"/>
            <a:ext cx="3186113" cy="7144"/>
          </a:xfrm>
          <a:prstGeom prst="rect">
            <a:avLst/>
          </a:prstGeom>
          <a:solidFill>
            <a:srgbClr val="7F8C8D"/>
          </a:solidFill>
          <a:ln/>
        </p:spPr>
      </p:sp>
      <p:sp>
        <p:nvSpPr>
          <p:cNvPr id="9" name="Text 6"/>
          <p:cNvSpPr/>
          <p:nvPr/>
        </p:nvSpPr>
        <p:spPr>
          <a:xfrm>
            <a:off x="857250" y="1389459"/>
            <a:ext cx="2900363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C0392B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ITEM 01: UNPAID LABOR</a:t>
            </a:r>
            <a:endParaRPr lang="en-US" sz="1269" dirty="0"/>
          </a:p>
        </p:txBody>
      </p:sp>
      <p:sp>
        <p:nvSpPr>
          <p:cNvPr id="10" name="Text 7"/>
          <p:cNvSpPr/>
          <p:nvPr/>
        </p:nvSpPr>
        <p:spPr>
          <a:xfrm>
            <a:off x="857250" y="1725216"/>
            <a:ext cx="2900363" cy="82287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establishment of a system where Black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labor was extracted without compensation,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forming the </a:t>
            </a: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initial capital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of the American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economy.</a:t>
            </a:r>
            <a:endParaRPr lang="en-US" sz="942" dirty="0"/>
          </a:p>
        </p:txBody>
      </p:sp>
      <p:sp>
        <p:nvSpPr>
          <p:cNvPr id="11" name="Shape 8"/>
          <p:cNvSpPr/>
          <p:nvPr/>
        </p:nvSpPr>
        <p:spPr>
          <a:xfrm>
            <a:off x="714375" y="2833836"/>
            <a:ext cx="3186113" cy="1324384"/>
          </a:xfrm>
          <a:prstGeom prst="rect">
            <a:avLst/>
          </a:prstGeom>
          <a:solidFill>
            <a:srgbClr val="7F8C8D">
              <a:alpha val="10000"/>
            </a:srgbClr>
          </a:solidFill>
          <a:ln/>
        </p:spPr>
      </p:sp>
      <p:sp>
        <p:nvSpPr>
          <p:cNvPr id="12" name="Shape 9"/>
          <p:cNvSpPr/>
          <p:nvPr/>
        </p:nvSpPr>
        <p:spPr>
          <a:xfrm>
            <a:off x="714375" y="2833836"/>
            <a:ext cx="3186113" cy="7144"/>
          </a:xfrm>
          <a:prstGeom prst="rect">
            <a:avLst/>
          </a:prstGeom>
          <a:solidFill>
            <a:srgbClr val="7F8C8D"/>
          </a:solidFill>
          <a:ln/>
        </p:spPr>
      </p:sp>
      <p:sp>
        <p:nvSpPr>
          <p:cNvPr id="13" name="Shape 10"/>
          <p:cNvSpPr/>
          <p:nvPr/>
        </p:nvSpPr>
        <p:spPr>
          <a:xfrm>
            <a:off x="714375" y="4151077"/>
            <a:ext cx="3186113" cy="7144"/>
          </a:xfrm>
          <a:prstGeom prst="rect">
            <a:avLst/>
          </a:prstGeom>
          <a:solidFill>
            <a:srgbClr val="7F8C8D"/>
          </a:solidFill>
          <a:ln/>
        </p:spPr>
      </p:sp>
      <p:sp>
        <p:nvSpPr>
          <p:cNvPr id="14" name="Text 11"/>
          <p:cNvSpPr/>
          <p:nvPr/>
        </p:nvSpPr>
        <p:spPr>
          <a:xfrm>
            <a:off x="857250" y="2976711"/>
            <a:ext cx="2900363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C0392B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ITEM 02: 3/5 COMPROMISE</a:t>
            </a:r>
            <a:endParaRPr lang="en-US" sz="1269" dirty="0"/>
          </a:p>
        </p:txBody>
      </p:sp>
      <p:sp>
        <p:nvSpPr>
          <p:cNvPr id="15" name="Text 12"/>
          <p:cNvSpPr/>
          <p:nvPr/>
        </p:nvSpPr>
        <p:spPr>
          <a:xfrm>
            <a:off x="857250" y="3312468"/>
            <a:ext cx="2900363" cy="6171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structural mechanism that leveraged Black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bodies to expand </a:t>
            </a: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political power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for enslavers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while codifying legal non-humanity.</a:t>
            </a:r>
            <a:endParaRPr lang="en-US" sz="942" dirty="0"/>
          </a:p>
        </p:txBody>
      </p:sp>
      <p:sp>
        <p:nvSpPr>
          <p:cNvPr id="16" name="Text 13"/>
          <p:cNvSpPr/>
          <p:nvPr/>
        </p:nvSpPr>
        <p:spPr>
          <a:xfrm>
            <a:off x="4614863" y="571500"/>
            <a:ext cx="3814763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CONSTITUTIONAL CODIFICATION</a:t>
            </a:r>
            <a:endParaRPr lang="en-US" sz="1193" dirty="0"/>
          </a:p>
        </p:txBody>
      </p:sp>
      <p:sp>
        <p:nvSpPr>
          <p:cNvPr id="17" name="Text 14"/>
          <p:cNvSpPr/>
          <p:nvPr/>
        </p:nvSpPr>
        <p:spPr>
          <a:xfrm>
            <a:off x="4614863" y="907256"/>
            <a:ext cx="3814763" cy="10285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U.S. Constitution and early legal frameworks did not merely permit slavery; they codified it as a foundational entry in the national economic ledger. This legal deprivation ensured that the property-owning class was defined by the total exclusion of Black participants.</a:t>
            </a:r>
            <a:endParaRPr lang="en-US" sz="942" dirty="0"/>
          </a:p>
        </p:txBody>
      </p:sp>
      <p:sp>
        <p:nvSpPr>
          <p:cNvPr id="18" name="Text 15"/>
          <p:cNvSpPr/>
          <p:nvPr/>
        </p:nvSpPr>
        <p:spPr>
          <a:xfrm>
            <a:off x="4614863" y="2150157"/>
            <a:ext cx="3814763" cy="6171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This era established the </a:t>
            </a: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compounding precedent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of wealth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accumulation through extraction—a debt that remains unpaid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and unadjusted in the current fiscal era.</a:t>
            </a:r>
            <a:endParaRPr lang="en-US" sz="94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714375" y="571500"/>
            <a:ext cx="3857625" cy="442912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4564856" y="571500"/>
            <a:ext cx="7144" cy="4429125"/>
          </a:xfrm>
          <a:prstGeom prst="rect">
            <a:avLst/>
          </a:prstGeom>
          <a:solidFill>
            <a:srgbClr val="7F8C8D"/>
          </a:solidFill>
          <a:ln/>
        </p:spPr>
      </p:sp>
      <p:sp>
        <p:nvSpPr>
          <p:cNvPr id="5" name="Text 2"/>
          <p:cNvSpPr/>
          <p:nvPr/>
        </p:nvSpPr>
        <p:spPr>
          <a:xfrm>
            <a:off x="714375" y="571500"/>
            <a:ext cx="1339453" cy="389334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The Promise</a:t>
            </a:r>
            <a:endParaRPr lang="en-US" sz="1602" dirty="0"/>
          </a:p>
        </p:txBody>
      </p:sp>
      <p:sp>
        <p:nvSpPr>
          <p:cNvPr id="6" name="Shape 3"/>
          <p:cNvSpPr/>
          <p:nvPr/>
        </p:nvSpPr>
        <p:spPr>
          <a:xfrm>
            <a:off x="714375" y="1246584"/>
            <a:ext cx="3500438" cy="2487337"/>
          </a:xfrm>
          <a:prstGeom prst="rect">
            <a:avLst/>
          </a:prstGeom>
          <a:solidFill>
            <a:srgbClr val="FFFFFF"/>
          </a:solidFill>
          <a:ln w="9144">
            <a:solidFill>
              <a:srgbClr val="7F8C8D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92969" y="1425178"/>
            <a:ext cx="3143250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27AE6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FIELD ORDER NO. 15</a:t>
            </a:r>
            <a:endParaRPr lang="en-US" sz="1269" dirty="0"/>
          </a:p>
        </p:txBody>
      </p:sp>
      <p:sp>
        <p:nvSpPr>
          <p:cNvPr id="8" name="Text 5"/>
          <p:cNvSpPr/>
          <p:nvPr/>
        </p:nvSpPr>
        <p:spPr>
          <a:xfrm>
            <a:off x="892969" y="1760934"/>
            <a:ext cx="3143250" cy="8743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 January 1865, General William T. Sherman issued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an order promising </a:t>
            </a: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400,000 acres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of coastal land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 freed families. This was intended to provide the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base for self-sufficiency and capital accumulation.</a:t>
            </a:r>
            <a:endParaRPr lang="en-US" sz="942" dirty="0"/>
          </a:p>
        </p:txBody>
      </p:sp>
      <p:sp>
        <p:nvSpPr>
          <p:cNvPr id="9" name="Text 6"/>
          <p:cNvSpPr/>
          <p:nvPr/>
        </p:nvSpPr>
        <p:spPr>
          <a:xfrm>
            <a:off x="892969" y="2849575"/>
            <a:ext cx="3143250" cy="65574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"Forty acres and a mule" became the clear, federal-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level proof point for the </a:t>
            </a: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intended restitution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for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centuries of unpaid labor.</a:t>
            </a:r>
            <a:endParaRPr lang="en-US" sz="942" dirty="0"/>
          </a:p>
        </p:txBody>
      </p:sp>
      <p:sp>
        <p:nvSpPr>
          <p:cNvPr id="10" name="Text 7"/>
          <p:cNvSpPr/>
          <p:nvPr/>
        </p:nvSpPr>
        <p:spPr>
          <a:xfrm>
            <a:off x="4929188" y="571500"/>
            <a:ext cx="1576983" cy="389334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The Rescission</a:t>
            </a:r>
            <a:endParaRPr lang="en-US" sz="1602" dirty="0"/>
          </a:p>
        </p:txBody>
      </p:sp>
      <p:sp>
        <p:nvSpPr>
          <p:cNvPr id="11" name="Shape 8"/>
          <p:cNvSpPr/>
          <p:nvPr/>
        </p:nvSpPr>
        <p:spPr>
          <a:xfrm>
            <a:off x="4929188" y="1246584"/>
            <a:ext cx="3500438" cy="2705919"/>
          </a:xfrm>
          <a:prstGeom prst="rect">
            <a:avLst/>
          </a:prstGeom>
          <a:solidFill>
            <a:srgbClr val="FFFFFF"/>
          </a:solidFill>
          <a:ln w="9144">
            <a:solidFill>
              <a:srgbClr val="7F8C8D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107781" y="1425178"/>
            <a:ext cx="3143250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C0392B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PRESIDENTIAL REVERSAL</a:t>
            </a:r>
            <a:endParaRPr lang="en-US" sz="1269" dirty="0"/>
          </a:p>
        </p:txBody>
      </p:sp>
      <p:sp>
        <p:nvSpPr>
          <p:cNvPr id="13" name="Text 10"/>
          <p:cNvSpPr/>
          <p:nvPr/>
        </p:nvSpPr>
        <p:spPr>
          <a:xfrm>
            <a:off x="5107781" y="1760934"/>
            <a:ext cx="3143250" cy="8743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Immediately following Lincoln's assassination,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President Andrew Johnson rescinded the order. The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land was </a:t>
            </a: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forcibly returned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to former Confederates,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stripping freedmen of their only significant asset.</a:t>
            </a:r>
            <a:endParaRPr lang="en-US" sz="942" dirty="0"/>
          </a:p>
        </p:txBody>
      </p:sp>
      <p:sp>
        <p:nvSpPr>
          <p:cNvPr id="14" name="Text 11"/>
          <p:cNvSpPr/>
          <p:nvPr/>
        </p:nvSpPr>
        <p:spPr>
          <a:xfrm>
            <a:off x="5107781" y="2849575"/>
            <a:ext cx="3143250" cy="8743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This reversal denied a generation the primary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means of wealth building at the exact moment of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national expansion, locking in a </a:t>
            </a: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permanent asset </a:t>
            </a: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gap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94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714375" y="571500"/>
            <a:ext cx="3471863" cy="442912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4179094" y="571500"/>
            <a:ext cx="7144" cy="4429125"/>
          </a:xfrm>
          <a:prstGeom prst="rect">
            <a:avLst/>
          </a:prstGeom>
          <a:solidFill>
            <a:srgbClr val="7F8C8D"/>
          </a:solidFill>
          <a:ln/>
        </p:spPr>
      </p:sp>
      <p:sp>
        <p:nvSpPr>
          <p:cNvPr id="5" name="Text 2"/>
          <p:cNvSpPr/>
          <p:nvPr/>
        </p:nvSpPr>
        <p:spPr>
          <a:xfrm>
            <a:off x="714375" y="571500"/>
            <a:ext cx="2686050" cy="389334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Systematic Dispossession</a:t>
            </a:r>
            <a:endParaRPr lang="en-US" sz="1602" dirty="0"/>
          </a:p>
        </p:txBody>
      </p:sp>
      <p:sp>
        <p:nvSpPr>
          <p:cNvPr id="6" name="Shape 3"/>
          <p:cNvSpPr/>
          <p:nvPr/>
        </p:nvSpPr>
        <p:spPr>
          <a:xfrm>
            <a:off x="714375" y="1246584"/>
            <a:ext cx="3186113" cy="1817303"/>
          </a:xfrm>
          <a:prstGeom prst="rect">
            <a:avLst/>
          </a:prstGeom>
          <a:solidFill>
            <a:srgbClr val="7F8C8D">
              <a:alpha val="10000"/>
            </a:srgbClr>
          </a:solidFill>
          <a:ln/>
        </p:spPr>
      </p:sp>
      <p:sp>
        <p:nvSpPr>
          <p:cNvPr id="7" name="Shape 4"/>
          <p:cNvSpPr/>
          <p:nvPr/>
        </p:nvSpPr>
        <p:spPr>
          <a:xfrm>
            <a:off x="714375" y="1246584"/>
            <a:ext cx="3186113" cy="7144"/>
          </a:xfrm>
          <a:prstGeom prst="rect">
            <a:avLst/>
          </a:prstGeom>
          <a:solidFill>
            <a:srgbClr val="7F8C8D"/>
          </a:solidFill>
          <a:ln/>
        </p:spPr>
      </p:sp>
      <p:sp>
        <p:nvSpPr>
          <p:cNvPr id="8" name="Shape 5"/>
          <p:cNvSpPr/>
          <p:nvPr/>
        </p:nvSpPr>
        <p:spPr>
          <a:xfrm>
            <a:off x="714375" y="3056744"/>
            <a:ext cx="3186113" cy="7144"/>
          </a:xfrm>
          <a:prstGeom prst="rect">
            <a:avLst/>
          </a:prstGeom>
          <a:solidFill>
            <a:srgbClr val="7F8C8D"/>
          </a:solidFill>
          <a:ln/>
        </p:spPr>
      </p:sp>
      <p:sp>
        <p:nvSpPr>
          <p:cNvPr id="9" name="Text 6"/>
          <p:cNvSpPr/>
          <p:nvPr/>
        </p:nvSpPr>
        <p:spPr>
          <a:xfrm>
            <a:off x="857250" y="1389459"/>
            <a:ext cx="2900363" cy="4572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592" dirty="0">
                <a:solidFill>
                  <a:srgbClr val="C0392B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16 Million</a:t>
            </a:r>
            <a:endParaRPr lang="en-US" sz="2592" dirty="0"/>
          </a:p>
        </p:txBody>
      </p:sp>
      <p:sp>
        <p:nvSpPr>
          <p:cNvPr id="10" name="Text 7"/>
          <p:cNvSpPr/>
          <p:nvPr/>
        </p:nvSpPr>
        <p:spPr>
          <a:xfrm>
            <a:off x="857250" y="1882378"/>
            <a:ext cx="2900363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C0392B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ACRES LOST</a:t>
            </a:r>
            <a:endParaRPr lang="en-US" sz="1269" dirty="0"/>
          </a:p>
        </p:txBody>
      </p:sp>
      <p:sp>
        <p:nvSpPr>
          <p:cNvPr id="11" name="Text 8"/>
          <p:cNvSpPr/>
          <p:nvPr/>
        </p:nvSpPr>
        <p:spPr>
          <a:xfrm>
            <a:off x="857250" y="2218134"/>
            <a:ext cx="2900363" cy="6171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Between 1920 and 1997, Black farmers lost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approximately </a:t>
            </a: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90% of their land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due to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discriminatory lending and legal maneuvers.</a:t>
            </a:r>
            <a:endParaRPr lang="en-US" sz="942" dirty="0"/>
          </a:p>
        </p:txBody>
      </p:sp>
      <p:sp>
        <p:nvSpPr>
          <p:cNvPr id="12" name="Shape 9"/>
          <p:cNvSpPr/>
          <p:nvPr/>
        </p:nvSpPr>
        <p:spPr>
          <a:xfrm>
            <a:off x="714375" y="3121037"/>
            <a:ext cx="3186113" cy="1611585"/>
          </a:xfrm>
          <a:prstGeom prst="rect">
            <a:avLst/>
          </a:prstGeom>
          <a:solidFill>
            <a:srgbClr val="7F8C8D">
              <a:alpha val="10000"/>
            </a:srgbClr>
          </a:solidFill>
          <a:ln/>
        </p:spPr>
      </p:sp>
      <p:sp>
        <p:nvSpPr>
          <p:cNvPr id="13" name="Shape 10"/>
          <p:cNvSpPr/>
          <p:nvPr/>
        </p:nvSpPr>
        <p:spPr>
          <a:xfrm>
            <a:off x="714375" y="3121037"/>
            <a:ext cx="3186113" cy="7144"/>
          </a:xfrm>
          <a:prstGeom prst="rect">
            <a:avLst/>
          </a:prstGeom>
          <a:solidFill>
            <a:srgbClr val="7F8C8D"/>
          </a:solidFill>
          <a:ln/>
        </p:spPr>
      </p:sp>
      <p:sp>
        <p:nvSpPr>
          <p:cNvPr id="14" name="Shape 11"/>
          <p:cNvSpPr/>
          <p:nvPr/>
        </p:nvSpPr>
        <p:spPr>
          <a:xfrm>
            <a:off x="714375" y="4725479"/>
            <a:ext cx="3186113" cy="7144"/>
          </a:xfrm>
          <a:prstGeom prst="rect">
            <a:avLst/>
          </a:prstGeom>
          <a:solidFill>
            <a:srgbClr val="7F8C8D"/>
          </a:solidFill>
          <a:ln/>
        </p:spPr>
      </p:sp>
      <p:sp>
        <p:nvSpPr>
          <p:cNvPr id="15" name="Text 12"/>
          <p:cNvSpPr/>
          <p:nvPr/>
        </p:nvSpPr>
        <p:spPr>
          <a:xfrm>
            <a:off x="857250" y="3263912"/>
            <a:ext cx="2900363" cy="4572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592" dirty="0">
                <a:solidFill>
                  <a:srgbClr val="C0392B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$600 Billion+</a:t>
            </a:r>
            <a:endParaRPr lang="en-US" sz="2592" dirty="0"/>
          </a:p>
        </p:txBody>
      </p:sp>
      <p:sp>
        <p:nvSpPr>
          <p:cNvPr id="16" name="Text 13"/>
          <p:cNvSpPr/>
          <p:nvPr/>
        </p:nvSpPr>
        <p:spPr>
          <a:xfrm>
            <a:off x="857250" y="3756831"/>
            <a:ext cx="2900363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C0392B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PRESENT VALUE LOSS</a:t>
            </a:r>
            <a:endParaRPr lang="en-US" sz="1269" dirty="0"/>
          </a:p>
        </p:txBody>
      </p:sp>
      <p:sp>
        <p:nvSpPr>
          <p:cNvPr id="17" name="Text 14"/>
          <p:cNvSpPr/>
          <p:nvPr/>
        </p:nvSpPr>
        <p:spPr>
          <a:xfrm>
            <a:off x="857250" y="4092587"/>
            <a:ext cx="2900363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estimated value of lost agricultural land and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resulting </a:t>
            </a: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wealth transfer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deprivation.</a:t>
            </a:r>
            <a:endParaRPr lang="en-US" sz="942" dirty="0"/>
          </a:p>
        </p:txBody>
      </p:sp>
      <p:sp>
        <p:nvSpPr>
          <p:cNvPr id="18" name="Text 15"/>
          <p:cNvSpPr/>
          <p:nvPr/>
        </p:nvSpPr>
        <p:spPr>
          <a:xfrm>
            <a:off x="4614863" y="571500"/>
            <a:ext cx="3814763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JIM CROW AND LONG-DURATION DAMAGE</a:t>
            </a:r>
            <a:endParaRPr lang="en-US" sz="1193" dirty="0"/>
          </a:p>
        </p:txBody>
      </p:sp>
      <p:sp>
        <p:nvSpPr>
          <p:cNvPr id="19" name="Text 16"/>
          <p:cNvSpPr/>
          <p:nvPr/>
        </p:nvSpPr>
        <p:spPr>
          <a:xfrm>
            <a:off x="4614863" y="907256"/>
            <a:ext cx="3814763" cy="10285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Post-Reconstruction Black Codes and Jim Crow laws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institutionalized violence and land theft, turning legal exclusion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into long-duration compounding damage. This era was defined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by the </a:t>
            </a: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active extraction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of Black-owned assets through both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state action and state-sanctioned private violence.</a:t>
            </a:r>
            <a:endParaRPr lang="en-US" sz="942" dirty="0"/>
          </a:p>
        </p:txBody>
      </p:sp>
      <p:sp>
        <p:nvSpPr>
          <p:cNvPr id="20" name="Text 17"/>
          <p:cNvSpPr/>
          <p:nvPr/>
        </p:nvSpPr>
        <p:spPr>
          <a:xfrm>
            <a:off x="4614863" y="2150157"/>
            <a:ext cx="3814763" cy="10285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Land loss represents more than lost acreage; it is the loss of </a:t>
            </a: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collateral, inheritance, and political autonomy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 This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systematic dispossession ensured that Black families remained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excluded from the primary wealth-building mechanisms of the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20th century.</a:t>
            </a:r>
            <a:endParaRPr lang="en-US" sz="94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714375" y="571500"/>
            <a:ext cx="3471863" cy="442912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4179094" y="571500"/>
            <a:ext cx="7144" cy="4429125"/>
          </a:xfrm>
          <a:prstGeom prst="rect">
            <a:avLst/>
          </a:prstGeom>
          <a:solidFill>
            <a:srgbClr val="7F8C8D"/>
          </a:solidFill>
          <a:ln/>
        </p:spPr>
      </p:sp>
      <p:sp>
        <p:nvSpPr>
          <p:cNvPr id="5" name="Text 2"/>
          <p:cNvSpPr/>
          <p:nvPr/>
        </p:nvSpPr>
        <p:spPr>
          <a:xfrm>
            <a:off x="714375" y="571500"/>
            <a:ext cx="2487811" cy="389334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State-Backed Exclusion</a:t>
            </a:r>
            <a:endParaRPr lang="en-US" sz="1602" dirty="0"/>
          </a:p>
        </p:txBody>
      </p:sp>
      <p:sp>
        <p:nvSpPr>
          <p:cNvPr id="6" name="Shape 3"/>
          <p:cNvSpPr/>
          <p:nvPr/>
        </p:nvSpPr>
        <p:spPr>
          <a:xfrm>
            <a:off x="714375" y="1246584"/>
            <a:ext cx="3186113" cy="1507220"/>
          </a:xfrm>
          <a:prstGeom prst="rect">
            <a:avLst/>
          </a:prstGeom>
          <a:solidFill>
            <a:srgbClr val="C0392B">
              <a:alpha val="5000"/>
            </a:srgbClr>
          </a:solidFill>
          <a:ln/>
        </p:spPr>
      </p:sp>
      <p:sp>
        <p:nvSpPr>
          <p:cNvPr id="7" name="Shape 4"/>
          <p:cNvSpPr/>
          <p:nvPr/>
        </p:nvSpPr>
        <p:spPr>
          <a:xfrm>
            <a:off x="714375" y="1246584"/>
            <a:ext cx="28575" cy="150722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8" name="Text 5"/>
          <p:cNvSpPr/>
          <p:nvPr/>
        </p:nvSpPr>
        <p:spPr>
          <a:xfrm>
            <a:off x="857250" y="1389459"/>
            <a:ext cx="2900363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C0392B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HOLC &amp; FHA POLICY</a:t>
            </a:r>
            <a:endParaRPr lang="en-US" sz="1269" dirty="0"/>
          </a:p>
        </p:txBody>
      </p:sp>
      <p:sp>
        <p:nvSpPr>
          <p:cNvPr id="9" name="Text 6"/>
          <p:cNvSpPr/>
          <p:nvPr/>
        </p:nvSpPr>
        <p:spPr>
          <a:xfrm>
            <a:off x="857250" y="1725216"/>
            <a:ext cx="2900363" cy="10285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federal government’s Home Owners' Loan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Corporation created maps that graded Black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neighborhoods as </a:t>
            </a: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"hazardous" (red)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 This was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not a private-market failure, but a state-backed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system of exclusion.</a:t>
            </a:r>
            <a:endParaRPr lang="en-US" sz="942" dirty="0"/>
          </a:p>
        </p:txBody>
      </p:sp>
      <p:sp>
        <p:nvSpPr>
          <p:cNvPr id="10" name="Shape 7"/>
          <p:cNvSpPr/>
          <p:nvPr/>
        </p:nvSpPr>
        <p:spPr>
          <a:xfrm>
            <a:off x="714375" y="3039554"/>
            <a:ext cx="3186113" cy="1301502"/>
          </a:xfrm>
          <a:prstGeom prst="rect">
            <a:avLst/>
          </a:prstGeom>
          <a:solidFill>
            <a:srgbClr val="C0392B">
              <a:alpha val="5000"/>
            </a:srgbClr>
          </a:solidFill>
          <a:ln/>
        </p:spPr>
      </p:sp>
      <p:sp>
        <p:nvSpPr>
          <p:cNvPr id="11" name="Shape 8"/>
          <p:cNvSpPr/>
          <p:nvPr/>
        </p:nvSpPr>
        <p:spPr>
          <a:xfrm>
            <a:off x="714375" y="3039554"/>
            <a:ext cx="28575" cy="1301502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12" name="Text 9"/>
          <p:cNvSpPr/>
          <p:nvPr/>
        </p:nvSpPr>
        <p:spPr>
          <a:xfrm>
            <a:off x="857250" y="3182429"/>
            <a:ext cx="2900363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C0392B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PUBLIC LIABILITY</a:t>
            </a:r>
            <a:endParaRPr lang="en-US" sz="1269" dirty="0"/>
          </a:p>
        </p:txBody>
      </p:sp>
      <p:sp>
        <p:nvSpPr>
          <p:cNvPr id="13" name="Text 10"/>
          <p:cNvSpPr/>
          <p:nvPr/>
        </p:nvSpPr>
        <p:spPr>
          <a:xfrm>
            <a:off x="857250" y="3518185"/>
            <a:ext cx="2900363" cy="82287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Because these policies were </a:t>
            </a: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federally </a:t>
            </a: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mandated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, they provide a direct link for public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liability in any reparations case. The state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actively prevented Black wealth accumulation.</a:t>
            </a:r>
            <a:endParaRPr lang="en-US" sz="942" dirty="0"/>
          </a:p>
        </p:txBody>
      </p:sp>
      <p:sp>
        <p:nvSpPr>
          <p:cNvPr id="14" name="Text 11"/>
          <p:cNvSpPr/>
          <p:nvPr/>
        </p:nvSpPr>
        <p:spPr>
          <a:xfrm>
            <a:off x="4614863" y="571500"/>
            <a:ext cx="3814763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COMPOUNDING MISSED EQUITY</a:t>
            </a:r>
            <a:endParaRPr lang="en-US" sz="1193" dirty="0"/>
          </a:p>
        </p:txBody>
      </p:sp>
      <p:sp>
        <p:nvSpPr>
          <p:cNvPr id="15" name="Text 12"/>
          <p:cNvSpPr/>
          <p:nvPr/>
        </p:nvSpPr>
        <p:spPr>
          <a:xfrm>
            <a:off x="4614863" y="907256"/>
            <a:ext cx="3814763" cy="82287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Redlining institutionalized housing discrimination, locking Black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families out of the primary wealth-building tool of the 20th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century. Neighborhoods redlined in the 1930s remain lower-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income and have </a:t>
            </a: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lower home values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today.</a:t>
            </a:r>
            <a:endParaRPr lang="en-US" sz="942" dirty="0"/>
          </a:p>
        </p:txBody>
      </p:sp>
      <p:sp>
        <p:nvSpPr>
          <p:cNvPr id="16" name="Text 13"/>
          <p:cNvSpPr/>
          <p:nvPr/>
        </p:nvSpPr>
        <p:spPr>
          <a:xfrm>
            <a:off x="4614863" y="1944439"/>
            <a:ext cx="3814763" cy="6171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This system turned legal exclusion into </a:t>
            </a: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long-duration </a:t>
            </a: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compounding damage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, as families were denied the ability to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build and pass down home equity across generations.</a:t>
            </a:r>
            <a:endParaRPr lang="en-US" sz="94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714375" y="571500"/>
            <a:ext cx="3471863" cy="442912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4179094" y="571500"/>
            <a:ext cx="7144" cy="4429125"/>
          </a:xfrm>
          <a:prstGeom prst="rect">
            <a:avLst/>
          </a:prstGeom>
          <a:solidFill>
            <a:srgbClr val="7F8C8D"/>
          </a:solidFill>
          <a:ln/>
        </p:spPr>
      </p:sp>
      <p:sp>
        <p:nvSpPr>
          <p:cNvPr id="5" name="Text 2"/>
          <p:cNvSpPr/>
          <p:nvPr/>
        </p:nvSpPr>
        <p:spPr>
          <a:xfrm>
            <a:off x="714375" y="571500"/>
            <a:ext cx="2219920" cy="389334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The Wealth Escalator</a:t>
            </a:r>
            <a:endParaRPr lang="en-US" sz="1602" dirty="0"/>
          </a:p>
        </p:txBody>
      </p:sp>
      <p:sp>
        <p:nvSpPr>
          <p:cNvPr id="6" name="Shape 3"/>
          <p:cNvSpPr/>
          <p:nvPr/>
        </p:nvSpPr>
        <p:spPr>
          <a:xfrm>
            <a:off x="714375" y="1246584"/>
            <a:ext cx="3186113" cy="1530102"/>
          </a:xfrm>
          <a:prstGeom prst="rect">
            <a:avLst/>
          </a:prstGeom>
          <a:solidFill>
            <a:srgbClr val="7F8C8D">
              <a:alpha val="10000"/>
            </a:srgbClr>
          </a:solidFill>
          <a:ln/>
        </p:spPr>
      </p:sp>
      <p:sp>
        <p:nvSpPr>
          <p:cNvPr id="7" name="Shape 4"/>
          <p:cNvSpPr/>
          <p:nvPr/>
        </p:nvSpPr>
        <p:spPr>
          <a:xfrm>
            <a:off x="714375" y="1246584"/>
            <a:ext cx="3186113" cy="7144"/>
          </a:xfrm>
          <a:prstGeom prst="rect">
            <a:avLst/>
          </a:prstGeom>
          <a:solidFill>
            <a:srgbClr val="7F8C8D"/>
          </a:solidFill>
          <a:ln/>
        </p:spPr>
      </p:sp>
      <p:sp>
        <p:nvSpPr>
          <p:cNvPr id="8" name="Shape 5"/>
          <p:cNvSpPr/>
          <p:nvPr/>
        </p:nvSpPr>
        <p:spPr>
          <a:xfrm>
            <a:off x="714375" y="2769543"/>
            <a:ext cx="3186113" cy="7144"/>
          </a:xfrm>
          <a:prstGeom prst="rect">
            <a:avLst/>
          </a:prstGeom>
          <a:solidFill>
            <a:srgbClr val="7F8C8D"/>
          </a:solidFill>
          <a:ln/>
        </p:spPr>
      </p:sp>
      <p:sp>
        <p:nvSpPr>
          <p:cNvPr id="9" name="Text 6"/>
          <p:cNvSpPr/>
          <p:nvPr/>
        </p:nvSpPr>
        <p:spPr>
          <a:xfrm>
            <a:off x="857250" y="1389459"/>
            <a:ext cx="2900363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C0392B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POSTWAR BENEFITS</a:t>
            </a:r>
            <a:endParaRPr lang="en-US" sz="1269" dirty="0"/>
          </a:p>
        </p:txBody>
      </p:sp>
      <p:sp>
        <p:nvSpPr>
          <p:cNvPr id="10" name="Text 7"/>
          <p:cNvSpPr/>
          <p:nvPr/>
        </p:nvSpPr>
        <p:spPr>
          <a:xfrm>
            <a:off x="857250" y="1725216"/>
            <a:ext cx="2900363" cy="82287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GI Bill is credited with creating the </a:t>
            </a: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white </a:t>
            </a: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middle class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through low-interest mortgages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and college tuition. It was the primary wealth-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building tool of the 20th century.</a:t>
            </a:r>
            <a:endParaRPr lang="en-US" sz="942" dirty="0"/>
          </a:p>
        </p:txBody>
      </p:sp>
      <p:sp>
        <p:nvSpPr>
          <p:cNvPr id="11" name="Shape 8"/>
          <p:cNvSpPr/>
          <p:nvPr/>
        </p:nvSpPr>
        <p:spPr>
          <a:xfrm>
            <a:off x="714375" y="2833836"/>
            <a:ext cx="3186113" cy="1530102"/>
          </a:xfrm>
          <a:prstGeom prst="rect">
            <a:avLst/>
          </a:prstGeom>
          <a:solidFill>
            <a:srgbClr val="7F8C8D">
              <a:alpha val="10000"/>
            </a:srgbClr>
          </a:solidFill>
          <a:ln/>
        </p:spPr>
      </p:sp>
      <p:sp>
        <p:nvSpPr>
          <p:cNvPr id="12" name="Shape 9"/>
          <p:cNvSpPr/>
          <p:nvPr/>
        </p:nvSpPr>
        <p:spPr>
          <a:xfrm>
            <a:off x="714375" y="2833836"/>
            <a:ext cx="3186113" cy="7144"/>
          </a:xfrm>
          <a:prstGeom prst="rect">
            <a:avLst/>
          </a:prstGeom>
          <a:solidFill>
            <a:srgbClr val="7F8C8D"/>
          </a:solidFill>
          <a:ln/>
        </p:spPr>
      </p:sp>
      <p:sp>
        <p:nvSpPr>
          <p:cNvPr id="13" name="Shape 10"/>
          <p:cNvSpPr/>
          <p:nvPr/>
        </p:nvSpPr>
        <p:spPr>
          <a:xfrm>
            <a:off x="714375" y="4356795"/>
            <a:ext cx="3186113" cy="7144"/>
          </a:xfrm>
          <a:prstGeom prst="rect">
            <a:avLst/>
          </a:prstGeom>
          <a:solidFill>
            <a:srgbClr val="7F8C8D"/>
          </a:solidFill>
          <a:ln/>
        </p:spPr>
      </p:sp>
      <p:sp>
        <p:nvSpPr>
          <p:cNvPr id="14" name="Text 11"/>
          <p:cNvSpPr/>
          <p:nvPr/>
        </p:nvSpPr>
        <p:spPr>
          <a:xfrm>
            <a:off x="857250" y="2976711"/>
            <a:ext cx="2900363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C0392B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TRANSFER DEPRIVATION</a:t>
            </a:r>
            <a:endParaRPr lang="en-US" sz="1269" dirty="0"/>
          </a:p>
        </p:txBody>
      </p:sp>
      <p:sp>
        <p:nvSpPr>
          <p:cNvPr id="15" name="Text 12"/>
          <p:cNvSpPr/>
          <p:nvPr/>
        </p:nvSpPr>
        <p:spPr>
          <a:xfrm>
            <a:off x="857250" y="3312468"/>
            <a:ext cx="2900363" cy="82287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By blocking Black veterans, the state created a </a:t>
            </a: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massive missed opportunity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for capital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accumulation that would have compounded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over generations.</a:t>
            </a:r>
            <a:endParaRPr lang="en-US" sz="942" dirty="0"/>
          </a:p>
        </p:txBody>
      </p:sp>
      <p:sp>
        <p:nvSpPr>
          <p:cNvPr id="16" name="Text 13"/>
          <p:cNvSpPr/>
          <p:nvPr/>
        </p:nvSpPr>
        <p:spPr>
          <a:xfrm>
            <a:off x="4614863" y="571500"/>
            <a:ext cx="3814763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DISCRIMINATORY ADMINISTRATION</a:t>
            </a:r>
            <a:endParaRPr lang="en-US" sz="1193" dirty="0"/>
          </a:p>
        </p:txBody>
      </p:sp>
      <p:sp>
        <p:nvSpPr>
          <p:cNvPr id="17" name="Text 14"/>
          <p:cNvSpPr/>
          <p:nvPr/>
        </p:nvSpPr>
        <p:spPr>
          <a:xfrm>
            <a:off x="4614863" y="907256"/>
            <a:ext cx="3814763" cy="82287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While the GI Bill was a federal program, its administration was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delegated to </a:t>
            </a: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local and state levels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 This allowed southern and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northern states to systematically deny Black veterans access to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benefits they had earned.</a:t>
            </a:r>
            <a:endParaRPr lang="en-US" sz="942" dirty="0"/>
          </a:p>
        </p:txBody>
      </p:sp>
      <p:sp>
        <p:nvSpPr>
          <p:cNvPr id="18" name="Text 15"/>
          <p:cNvSpPr/>
          <p:nvPr/>
        </p:nvSpPr>
        <p:spPr>
          <a:xfrm>
            <a:off x="4614863" y="1944439"/>
            <a:ext cx="3814763" cy="82287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 1947, for example, of the 3,200 VA-guaranteed home loans in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Mississippi, only </a:t>
            </a: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two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went to Black veterans. This was not a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market failure, but a deliberate, state-sanctioned exclusion from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postwar wealth escalator.</a:t>
            </a:r>
            <a:endParaRPr lang="en-US" sz="942" dirty="0"/>
          </a:p>
        </p:txBody>
      </p:sp>
      <p:sp>
        <p:nvSpPr>
          <p:cNvPr id="19" name="Text 16"/>
          <p:cNvSpPr/>
          <p:nvPr/>
        </p:nvSpPr>
        <p:spPr>
          <a:xfrm>
            <a:off x="4614863" y="2981623"/>
            <a:ext cx="3814763" cy="6171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This period represents a clear </a:t>
            </a: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public liability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, as the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government-sponsored exclusion locked Black families out of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primary engine of American prosperity.</a:t>
            </a:r>
            <a:endParaRPr lang="en-US" sz="94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714375" y="571500"/>
            <a:ext cx="7715250" cy="389334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714375" y="946547"/>
            <a:ext cx="7715250" cy="14288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5" name="Text 2"/>
          <p:cNvSpPr/>
          <p:nvPr/>
        </p:nvSpPr>
        <p:spPr>
          <a:xfrm>
            <a:off x="714375" y="571500"/>
            <a:ext cx="7715250" cy="389334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Quantifying the Debt: The Scholarly Framework</a:t>
            </a:r>
            <a:endParaRPr lang="en-US" sz="1602" dirty="0"/>
          </a:p>
        </p:txBody>
      </p:sp>
      <p:sp>
        <p:nvSpPr>
          <p:cNvPr id="6" name="Text 3"/>
          <p:cNvSpPr/>
          <p:nvPr/>
        </p:nvSpPr>
        <p:spPr>
          <a:xfrm>
            <a:off x="714375" y="1303734"/>
            <a:ext cx="2281228" cy="20895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spc="1" kern="0" dirty="0">
                <a:solidFill>
                  <a:srgbClr val="C0392B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THOMAS CRAEMER</a:t>
            </a:r>
            <a:endParaRPr lang="en-US" sz="1090" dirty="0"/>
          </a:p>
        </p:txBody>
      </p:sp>
      <p:sp>
        <p:nvSpPr>
          <p:cNvPr id="7" name="Shape 4"/>
          <p:cNvSpPr/>
          <p:nvPr/>
        </p:nvSpPr>
        <p:spPr>
          <a:xfrm>
            <a:off x="714375" y="1619845"/>
            <a:ext cx="2281228" cy="642938"/>
          </a:xfrm>
          <a:prstGeom prst="rect">
            <a:avLst/>
          </a:prstGeom>
          <a:solidFill>
            <a:srgbClr val="FFFFFF"/>
          </a:solidFill>
          <a:ln w="9144">
            <a:solidFill>
              <a:srgbClr val="7F8C8D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857250" y="1762720"/>
            <a:ext cx="1995478" cy="31253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808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$14.2T</a:t>
            </a:r>
            <a:endParaRPr lang="en-US" sz="1808" dirty="0"/>
          </a:p>
        </p:txBody>
      </p:sp>
      <p:sp>
        <p:nvSpPr>
          <p:cNvPr id="9" name="Text 6"/>
          <p:cNvSpPr/>
          <p:nvPr/>
        </p:nvSpPr>
        <p:spPr>
          <a:xfrm>
            <a:off x="857250" y="2125266"/>
            <a:ext cx="1343025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7F8C8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UNPAID LABOR (HIGH EST.)</a:t>
            </a:r>
            <a:endParaRPr lang="en-US" sz="683" dirty="0"/>
          </a:p>
        </p:txBody>
      </p:sp>
      <p:sp>
        <p:nvSpPr>
          <p:cNvPr id="10" name="Text 7"/>
          <p:cNvSpPr/>
          <p:nvPr/>
        </p:nvSpPr>
        <p:spPr>
          <a:xfrm>
            <a:off x="714375" y="2391370"/>
            <a:ext cx="2281228" cy="9143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Calculates the </a:t>
            </a:r>
            <a:r>
              <a:rPr lang="en-US" sz="784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present value</a:t>
            </a:r>
            <a:r>
              <a:rPr lang="en-US" sz="834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of </a:t>
            </a:r>
            <a:r>
              <a:rPr lang="en-US" sz="834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unremunerated work hours from 1776 to </a:t>
            </a:r>
            <a:r>
              <a:rPr lang="en-US" sz="834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1865. Uses historical free labor rates </a:t>
            </a:r>
            <a:r>
              <a:rPr lang="en-US" sz="834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compounded to modern values to </a:t>
            </a:r>
            <a:r>
              <a:rPr lang="en-US" sz="834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establish the baseline debt of slavery.</a:t>
            </a:r>
            <a:endParaRPr lang="en-US" sz="834" dirty="0"/>
          </a:p>
        </p:txBody>
      </p:sp>
      <p:sp>
        <p:nvSpPr>
          <p:cNvPr id="11" name="Text 8"/>
          <p:cNvSpPr/>
          <p:nvPr/>
        </p:nvSpPr>
        <p:spPr>
          <a:xfrm>
            <a:off x="3359934" y="1303734"/>
            <a:ext cx="2281228" cy="20895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spc="1" kern="0" dirty="0">
                <a:solidFill>
                  <a:srgbClr val="C0392B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DARITY &amp; MULLEN</a:t>
            </a:r>
            <a:endParaRPr lang="en-US" sz="1090" dirty="0"/>
          </a:p>
        </p:txBody>
      </p:sp>
      <p:sp>
        <p:nvSpPr>
          <p:cNvPr id="12" name="Shape 9"/>
          <p:cNvSpPr/>
          <p:nvPr/>
        </p:nvSpPr>
        <p:spPr>
          <a:xfrm>
            <a:off x="3359934" y="1619845"/>
            <a:ext cx="2281228" cy="642938"/>
          </a:xfrm>
          <a:prstGeom prst="rect">
            <a:avLst/>
          </a:prstGeom>
          <a:solidFill>
            <a:srgbClr val="FFFFFF"/>
          </a:solidFill>
          <a:ln w="9144">
            <a:solidFill>
              <a:srgbClr val="7F8C8D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3502809" y="1762720"/>
            <a:ext cx="1995478" cy="31253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808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$10-14T</a:t>
            </a:r>
            <a:endParaRPr lang="en-US" sz="1808" dirty="0"/>
          </a:p>
        </p:txBody>
      </p:sp>
      <p:sp>
        <p:nvSpPr>
          <p:cNvPr id="14" name="Text 11"/>
          <p:cNvSpPr/>
          <p:nvPr/>
        </p:nvSpPr>
        <p:spPr>
          <a:xfrm>
            <a:off x="3502809" y="2125266"/>
            <a:ext cx="1057275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7F8C8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RACIAL WEALTH GAP</a:t>
            </a:r>
            <a:endParaRPr lang="en-US" sz="683" dirty="0"/>
          </a:p>
        </p:txBody>
      </p:sp>
      <p:sp>
        <p:nvSpPr>
          <p:cNvPr id="15" name="Text 12"/>
          <p:cNvSpPr/>
          <p:nvPr/>
        </p:nvSpPr>
        <p:spPr>
          <a:xfrm>
            <a:off x="3359934" y="2391370"/>
            <a:ext cx="2281228" cy="9143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Argue that reparations must be sized to </a:t>
            </a:r>
            <a:r>
              <a:rPr lang="en-US" sz="784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eliminate the wealth gap</a:t>
            </a:r>
            <a:r>
              <a:rPr lang="en-US" sz="834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 This gap is the </a:t>
            </a:r>
            <a:r>
              <a:rPr lang="en-US" sz="834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cumulative result of historical extraction, </a:t>
            </a:r>
            <a:r>
              <a:rPr lang="en-US" sz="834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denied transfers, and unequal access to </a:t>
            </a:r>
            <a:r>
              <a:rPr lang="en-US" sz="834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capital.</a:t>
            </a:r>
            <a:endParaRPr lang="en-US" sz="834" dirty="0"/>
          </a:p>
        </p:txBody>
      </p:sp>
      <p:sp>
        <p:nvSpPr>
          <p:cNvPr id="16" name="Text 13"/>
          <p:cNvSpPr/>
          <p:nvPr/>
        </p:nvSpPr>
        <p:spPr>
          <a:xfrm>
            <a:off x="6005494" y="1303734"/>
            <a:ext cx="2281228" cy="20895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spc="1" kern="0" dirty="0">
                <a:solidFill>
                  <a:srgbClr val="C0392B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FEDERAL SCALE</a:t>
            </a:r>
            <a:endParaRPr lang="en-US" sz="1090" dirty="0"/>
          </a:p>
        </p:txBody>
      </p:sp>
      <p:sp>
        <p:nvSpPr>
          <p:cNvPr id="17" name="Shape 14"/>
          <p:cNvSpPr/>
          <p:nvPr/>
        </p:nvSpPr>
        <p:spPr>
          <a:xfrm>
            <a:off x="6005494" y="1619845"/>
            <a:ext cx="2281228" cy="642938"/>
          </a:xfrm>
          <a:prstGeom prst="rect">
            <a:avLst/>
          </a:prstGeom>
          <a:solidFill>
            <a:srgbClr val="FFFFFF"/>
          </a:solidFill>
          <a:ln w="9144">
            <a:solidFill>
              <a:srgbClr val="7F8C8D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6148369" y="1762720"/>
            <a:ext cx="1995478" cy="31253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808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100%</a:t>
            </a:r>
            <a:endParaRPr lang="en-US" sz="1808" dirty="0"/>
          </a:p>
        </p:txBody>
      </p:sp>
      <p:sp>
        <p:nvSpPr>
          <p:cNvPr id="19" name="Text 16"/>
          <p:cNvSpPr/>
          <p:nvPr/>
        </p:nvSpPr>
        <p:spPr>
          <a:xfrm>
            <a:off x="6148369" y="2125266"/>
            <a:ext cx="1300163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7F8C8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FEDERAL RESPONSIBILITY</a:t>
            </a:r>
            <a:endParaRPr lang="en-US" sz="683" dirty="0"/>
          </a:p>
        </p:txBody>
      </p:sp>
      <p:sp>
        <p:nvSpPr>
          <p:cNvPr id="20" name="Text 17"/>
          <p:cNvSpPr/>
          <p:nvPr/>
        </p:nvSpPr>
        <p:spPr>
          <a:xfrm>
            <a:off x="6005494" y="2391370"/>
            <a:ext cx="2281228" cy="9143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Scholars insist on a </a:t>
            </a:r>
            <a:r>
              <a:rPr lang="en-US" sz="784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federal-scale </a:t>
            </a:r>
            <a:r>
              <a:rPr lang="en-US" sz="784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response</a:t>
            </a:r>
            <a:r>
              <a:rPr lang="en-US" sz="834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 Local or state efforts are seen </a:t>
            </a:r>
            <a:r>
              <a:rPr lang="en-US" sz="834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as insufficient to address a harm that was </a:t>
            </a:r>
            <a:r>
              <a:rPr lang="en-US" sz="834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codified and enforced by the national </a:t>
            </a:r>
            <a:r>
              <a:rPr lang="en-US" sz="834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government over centuries.</a:t>
            </a:r>
            <a:endParaRPr lang="en-US" sz="83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714375" y="571500"/>
            <a:ext cx="7715250" cy="389334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714375" y="946547"/>
            <a:ext cx="7715250" cy="14288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5" name="Text 2"/>
          <p:cNvSpPr/>
          <p:nvPr/>
        </p:nvSpPr>
        <p:spPr>
          <a:xfrm>
            <a:off x="714375" y="571500"/>
            <a:ext cx="7715250" cy="389334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The California Proof Set: A Modern Roadmap</a:t>
            </a:r>
            <a:endParaRPr lang="en-US" sz="1602" dirty="0"/>
          </a:p>
        </p:txBody>
      </p:sp>
      <p:sp>
        <p:nvSpPr>
          <p:cNvPr id="6" name="Text 3"/>
          <p:cNvSpPr/>
          <p:nvPr/>
        </p:nvSpPr>
        <p:spPr>
          <a:xfrm>
            <a:off x="714375" y="1303734"/>
            <a:ext cx="2281228" cy="19109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spc="1" kern="0" dirty="0">
                <a:solidFill>
                  <a:srgbClr val="C0392B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HOUSING DISCRIMINATION</a:t>
            </a:r>
            <a:endParaRPr lang="en-US" sz="987" dirty="0"/>
          </a:p>
        </p:txBody>
      </p:sp>
      <p:sp>
        <p:nvSpPr>
          <p:cNvPr id="7" name="Text 4"/>
          <p:cNvSpPr/>
          <p:nvPr/>
        </p:nvSpPr>
        <p:spPr>
          <a:xfrm>
            <a:off x="714375" y="1637705"/>
            <a:ext cx="2281228" cy="4572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$158,000</a:t>
            </a:r>
            <a:endParaRPr lang="en-US" sz="2436" dirty="0"/>
          </a:p>
        </p:txBody>
      </p:sp>
      <p:sp>
        <p:nvSpPr>
          <p:cNvPr id="8" name="Text 5"/>
          <p:cNvSpPr/>
          <p:nvPr/>
        </p:nvSpPr>
        <p:spPr>
          <a:xfrm>
            <a:off x="714375" y="2202061"/>
            <a:ext cx="2281228" cy="7314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Estimated per-person impact for residents who lived in California during the redlining era (1933-1977), accounting for compounding missed equity.</a:t>
            </a:r>
            <a:endParaRPr lang="en-US" sz="834" dirty="0"/>
          </a:p>
        </p:txBody>
      </p:sp>
      <p:sp>
        <p:nvSpPr>
          <p:cNvPr id="9" name="Shape 6"/>
          <p:cNvSpPr/>
          <p:nvPr/>
        </p:nvSpPr>
        <p:spPr>
          <a:xfrm>
            <a:off x="714375" y="3076389"/>
            <a:ext cx="1305520" cy="141089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10" name="Text 7"/>
          <p:cNvSpPr/>
          <p:nvPr/>
        </p:nvSpPr>
        <p:spPr>
          <a:xfrm>
            <a:off x="714375" y="3076389"/>
            <a:ext cx="1305520" cy="141089"/>
          </a:xfrm>
          <a:prstGeom prst="rect">
            <a:avLst/>
          </a:prstGeom>
          <a:noFill/>
          <a:ln/>
        </p:spPr>
        <p:txBody>
          <a:bodyPr wrap="none" lIns="85090" tIns="42545" rIns="85090" bIns="0" rtlCol="0" anchor="t">
            <a:spAutoFit/>
          </a:bodyPr>
          <a:lstStyle/>
          <a:p>
            <a:pPr algn="l" indent="0" marL="0">
              <a:lnSpc>
                <a:spcPts val="800"/>
              </a:lnSpc>
              <a:buNone/>
            </a:pPr>
            <a:r>
              <a:rPr lang="en-US" sz="621" dirty="0">
                <a:solidFill>
                  <a:srgbClr val="F5F1E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STATE-BACKED EXCLUSION</a:t>
            </a:r>
            <a:endParaRPr lang="en-US" sz="621" dirty="0"/>
          </a:p>
        </p:txBody>
      </p:sp>
      <p:sp>
        <p:nvSpPr>
          <p:cNvPr id="11" name="Text 8"/>
          <p:cNvSpPr/>
          <p:nvPr/>
        </p:nvSpPr>
        <p:spPr>
          <a:xfrm>
            <a:off x="3359934" y="1303734"/>
            <a:ext cx="2281228" cy="19109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spc="1" kern="0" dirty="0">
                <a:solidFill>
                  <a:srgbClr val="C0392B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MASS INCARCERATION</a:t>
            </a:r>
            <a:endParaRPr lang="en-US" sz="987" dirty="0"/>
          </a:p>
        </p:txBody>
      </p:sp>
      <p:sp>
        <p:nvSpPr>
          <p:cNvPr id="12" name="Text 9"/>
          <p:cNvSpPr/>
          <p:nvPr/>
        </p:nvSpPr>
        <p:spPr>
          <a:xfrm>
            <a:off x="3359934" y="1637705"/>
            <a:ext cx="2281228" cy="4572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$115,000</a:t>
            </a:r>
            <a:endParaRPr lang="en-US" sz="2436" dirty="0"/>
          </a:p>
        </p:txBody>
      </p:sp>
      <p:sp>
        <p:nvSpPr>
          <p:cNvPr id="13" name="Text 10"/>
          <p:cNvSpPr/>
          <p:nvPr/>
        </p:nvSpPr>
        <p:spPr>
          <a:xfrm>
            <a:off x="3359934" y="2202061"/>
            <a:ext cx="2281228" cy="7314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Estimated per-person impact for each year of incarceration due to over-policing and sentencing disparities in the "War on Drugs" era.</a:t>
            </a:r>
            <a:endParaRPr lang="en-US" sz="834" dirty="0"/>
          </a:p>
        </p:txBody>
      </p:sp>
      <p:sp>
        <p:nvSpPr>
          <p:cNvPr id="14" name="Shape 11"/>
          <p:cNvSpPr/>
          <p:nvPr/>
        </p:nvSpPr>
        <p:spPr>
          <a:xfrm>
            <a:off x="3359934" y="3076389"/>
            <a:ext cx="1000125" cy="141089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15" name="Text 12"/>
          <p:cNvSpPr/>
          <p:nvPr/>
        </p:nvSpPr>
        <p:spPr>
          <a:xfrm>
            <a:off x="3359934" y="3076389"/>
            <a:ext cx="1000125" cy="141089"/>
          </a:xfrm>
          <a:prstGeom prst="rect">
            <a:avLst/>
          </a:prstGeom>
          <a:noFill/>
          <a:ln/>
        </p:spPr>
        <p:txBody>
          <a:bodyPr wrap="none" lIns="85090" tIns="42545" rIns="85090" bIns="0" rtlCol="0" anchor="t">
            <a:spAutoFit/>
          </a:bodyPr>
          <a:lstStyle/>
          <a:p>
            <a:pPr algn="l" indent="0" marL="0">
              <a:lnSpc>
                <a:spcPts val="800"/>
              </a:lnSpc>
              <a:buNone/>
            </a:pPr>
            <a:r>
              <a:rPr lang="en-US" sz="621" dirty="0">
                <a:solidFill>
                  <a:srgbClr val="F5F1E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LEGAL DEPRIVATION</a:t>
            </a:r>
            <a:endParaRPr lang="en-US" sz="621" dirty="0"/>
          </a:p>
        </p:txBody>
      </p:sp>
      <p:sp>
        <p:nvSpPr>
          <p:cNvPr id="16" name="Text 13"/>
          <p:cNvSpPr/>
          <p:nvPr/>
        </p:nvSpPr>
        <p:spPr>
          <a:xfrm>
            <a:off x="6005494" y="1303734"/>
            <a:ext cx="2281228" cy="19109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spc="1" kern="0" dirty="0">
                <a:solidFill>
                  <a:srgbClr val="C0392B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HEALTH DISPARITIES</a:t>
            </a:r>
            <a:endParaRPr lang="en-US" sz="987" dirty="0"/>
          </a:p>
        </p:txBody>
      </p:sp>
      <p:sp>
        <p:nvSpPr>
          <p:cNvPr id="17" name="Text 14"/>
          <p:cNvSpPr/>
          <p:nvPr/>
        </p:nvSpPr>
        <p:spPr>
          <a:xfrm>
            <a:off x="6005494" y="1637705"/>
            <a:ext cx="2281228" cy="4572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$13,000</a:t>
            </a:r>
            <a:endParaRPr lang="en-US" sz="2436" dirty="0"/>
          </a:p>
        </p:txBody>
      </p:sp>
      <p:sp>
        <p:nvSpPr>
          <p:cNvPr id="18" name="Text 15"/>
          <p:cNvSpPr/>
          <p:nvPr/>
        </p:nvSpPr>
        <p:spPr>
          <a:xfrm>
            <a:off x="6005494" y="2202061"/>
            <a:ext cx="2281228" cy="7314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Estimated impact for each year of life expectancy lost due to environmental racism, medical neglect, and structural health inequities.</a:t>
            </a:r>
            <a:endParaRPr lang="en-US" sz="834" dirty="0"/>
          </a:p>
        </p:txBody>
      </p:sp>
      <p:sp>
        <p:nvSpPr>
          <p:cNvPr id="19" name="Shape 16"/>
          <p:cNvSpPr/>
          <p:nvPr/>
        </p:nvSpPr>
        <p:spPr>
          <a:xfrm>
            <a:off x="6005494" y="3076389"/>
            <a:ext cx="862608" cy="141089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20" name="Text 17"/>
          <p:cNvSpPr/>
          <p:nvPr/>
        </p:nvSpPr>
        <p:spPr>
          <a:xfrm>
            <a:off x="6005494" y="3076389"/>
            <a:ext cx="862608" cy="141089"/>
          </a:xfrm>
          <a:prstGeom prst="rect">
            <a:avLst/>
          </a:prstGeom>
          <a:noFill/>
          <a:ln/>
        </p:spPr>
        <p:txBody>
          <a:bodyPr wrap="none" lIns="85090" tIns="42545" rIns="85090" bIns="0" rtlCol="0" anchor="t">
            <a:spAutoFit/>
          </a:bodyPr>
          <a:lstStyle/>
          <a:p>
            <a:pPr algn="l" indent="0" marL="0">
              <a:lnSpc>
                <a:spcPts val="800"/>
              </a:lnSpc>
              <a:buNone/>
            </a:pPr>
            <a:r>
              <a:rPr lang="en-US" sz="621" dirty="0">
                <a:solidFill>
                  <a:srgbClr val="F5F1E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SYSTEMIC HARM</a:t>
            </a:r>
            <a:endParaRPr lang="en-US" sz="621" dirty="0"/>
          </a:p>
        </p:txBody>
      </p:sp>
      <p:sp>
        <p:nvSpPr>
          <p:cNvPr id="21" name="Shape 18"/>
          <p:cNvSpPr/>
          <p:nvPr/>
        </p:nvSpPr>
        <p:spPr>
          <a:xfrm>
            <a:off x="714375" y="3651461"/>
            <a:ext cx="7715250" cy="271463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22" name="Shape 19"/>
          <p:cNvSpPr/>
          <p:nvPr/>
        </p:nvSpPr>
        <p:spPr>
          <a:xfrm>
            <a:off x="714375" y="3651461"/>
            <a:ext cx="7715250" cy="7144"/>
          </a:xfrm>
          <a:prstGeom prst="rect">
            <a:avLst/>
          </a:prstGeom>
          <a:solidFill>
            <a:srgbClr val="7F8C8D"/>
          </a:solidFill>
          <a:ln/>
        </p:spPr>
      </p:sp>
      <p:sp>
        <p:nvSpPr>
          <p:cNvPr id="23" name="Text 20"/>
          <p:cNvSpPr/>
          <p:nvPr/>
        </p:nvSpPr>
        <p:spPr>
          <a:xfrm>
            <a:off x="714375" y="3794336"/>
            <a:ext cx="7715250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727" i="1" dirty="0">
                <a:solidFill>
                  <a:srgbClr val="7F8C8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Source: Final Report of the California Reparations Task Force (2023). The most visible modern governmental proof set for redress.</a:t>
            </a:r>
            <a:endParaRPr lang="en-US" sz="72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714375" y="571500"/>
            <a:ext cx="3857625" cy="442912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4564856" y="571500"/>
            <a:ext cx="7144" cy="4429125"/>
          </a:xfrm>
          <a:prstGeom prst="rect">
            <a:avLst/>
          </a:prstGeom>
          <a:solidFill>
            <a:srgbClr val="7F8C8D"/>
          </a:solidFill>
          <a:ln/>
        </p:spPr>
      </p:sp>
      <p:sp>
        <p:nvSpPr>
          <p:cNvPr id="5" name="Text 2"/>
          <p:cNvSpPr/>
          <p:nvPr/>
        </p:nvSpPr>
        <p:spPr>
          <a:xfrm>
            <a:off x="714375" y="571500"/>
            <a:ext cx="1659136" cy="389334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The Wealth Gap</a:t>
            </a:r>
            <a:endParaRPr lang="en-US" sz="1602" dirty="0"/>
          </a:p>
        </p:txBody>
      </p:sp>
      <p:sp>
        <p:nvSpPr>
          <p:cNvPr id="6" name="Shape 3"/>
          <p:cNvSpPr/>
          <p:nvPr/>
        </p:nvSpPr>
        <p:spPr>
          <a:xfrm>
            <a:off x="714375" y="1246584"/>
            <a:ext cx="3500438" cy="3167779"/>
          </a:xfrm>
          <a:prstGeom prst="rect">
            <a:avLst/>
          </a:prstGeom>
          <a:solidFill>
            <a:srgbClr val="FFFFFF"/>
          </a:solidFill>
          <a:ln w="9144">
            <a:solidFill>
              <a:srgbClr val="7F8C8D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92969" y="1425178"/>
            <a:ext cx="3143250" cy="60900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4300"/>
              </a:lnSpc>
              <a:buNone/>
            </a:pPr>
            <a:r>
              <a:rPr lang="en-US" sz="3294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10%</a:t>
            </a:r>
            <a:endParaRPr lang="en-US" sz="3294" dirty="0"/>
          </a:p>
        </p:txBody>
      </p:sp>
      <p:sp>
        <p:nvSpPr>
          <p:cNvPr id="8" name="Text 5"/>
          <p:cNvSpPr/>
          <p:nvPr/>
        </p:nvSpPr>
        <p:spPr>
          <a:xfrm>
            <a:off x="892969" y="2105620"/>
            <a:ext cx="3143250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C0392B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LIVE RESIDUE</a:t>
            </a:r>
            <a:endParaRPr lang="en-US" sz="1269" dirty="0"/>
          </a:p>
        </p:txBody>
      </p:sp>
      <p:sp>
        <p:nvSpPr>
          <p:cNvPr id="9" name="Text 6"/>
          <p:cNvSpPr/>
          <p:nvPr/>
        </p:nvSpPr>
        <p:spPr>
          <a:xfrm>
            <a:off x="892969" y="2441377"/>
            <a:ext cx="3143250" cy="8743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Black households currently hold approximately </a:t>
            </a: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10 </a:t>
            </a: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cents for every dollar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held by white households.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This gap is the live residue of historical extraction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and denied transfers.</a:t>
            </a:r>
            <a:endParaRPr lang="en-US" sz="942" dirty="0"/>
          </a:p>
        </p:txBody>
      </p:sp>
      <p:sp>
        <p:nvSpPr>
          <p:cNvPr id="10" name="Text 7"/>
          <p:cNvSpPr/>
          <p:nvPr/>
        </p:nvSpPr>
        <p:spPr>
          <a:xfrm>
            <a:off x="892969" y="3530017"/>
            <a:ext cx="3143250" cy="65574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total gap is estimated between </a:t>
            </a: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$10 trillion and </a:t>
            </a: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$14 trillion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, representing the cumulative cost of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systemic exclusion.</a:t>
            </a:r>
            <a:endParaRPr lang="en-US" sz="942" dirty="0"/>
          </a:p>
        </p:txBody>
      </p:sp>
      <p:sp>
        <p:nvSpPr>
          <p:cNvPr id="11" name="Text 8"/>
          <p:cNvSpPr/>
          <p:nvPr/>
        </p:nvSpPr>
        <p:spPr>
          <a:xfrm>
            <a:off x="4929188" y="571500"/>
            <a:ext cx="1473398" cy="389334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The Land Gap</a:t>
            </a:r>
            <a:endParaRPr lang="en-US" sz="1602" dirty="0"/>
          </a:p>
        </p:txBody>
      </p:sp>
      <p:sp>
        <p:nvSpPr>
          <p:cNvPr id="12" name="Shape 9"/>
          <p:cNvSpPr/>
          <p:nvPr/>
        </p:nvSpPr>
        <p:spPr>
          <a:xfrm>
            <a:off x="4929188" y="1246584"/>
            <a:ext cx="3500438" cy="3167779"/>
          </a:xfrm>
          <a:prstGeom prst="rect">
            <a:avLst/>
          </a:prstGeom>
          <a:solidFill>
            <a:srgbClr val="FFFFFF"/>
          </a:solidFill>
          <a:ln w="9144">
            <a:solidFill>
              <a:srgbClr val="7F8C8D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5107781" y="1425178"/>
            <a:ext cx="3143250" cy="60900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4300"/>
              </a:lnSpc>
              <a:buNone/>
            </a:pPr>
            <a:r>
              <a:rPr lang="en-US" sz="3294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16M</a:t>
            </a:r>
            <a:endParaRPr lang="en-US" sz="3294" dirty="0"/>
          </a:p>
        </p:txBody>
      </p:sp>
      <p:sp>
        <p:nvSpPr>
          <p:cNvPr id="14" name="Text 11"/>
          <p:cNvSpPr/>
          <p:nvPr/>
        </p:nvSpPr>
        <p:spPr>
          <a:xfrm>
            <a:off x="5107781" y="2105620"/>
            <a:ext cx="3143250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C0392B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LOST ACREAGE</a:t>
            </a:r>
            <a:endParaRPr lang="en-US" sz="1269" dirty="0"/>
          </a:p>
        </p:txBody>
      </p:sp>
      <p:sp>
        <p:nvSpPr>
          <p:cNvPr id="15" name="Text 12"/>
          <p:cNvSpPr/>
          <p:nvPr/>
        </p:nvSpPr>
        <p:spPr>
          <a:xfrm>
            <a:off x="5107781" y="2441377"/>
            <a:ext cx="3143250" cy="65574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loss of 16 million acres of Black-owned land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since 1920 represents a present-value loss of over </a:t>
            </a: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$600 billion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942" dirty="0"/>
          </a:p>
        </p:txBody>
      </p:sp>
      <p:sp>
        <p:nvSpPr>
          <p:cNvPr id="16" name="Text 13"/>
          <p:cNvSpPr/>
          <p:nvPr/>
        </p:nvSpPr>
        <p:spPr>
          <a:xfrm>
            <a:off x="5107781" y="3311435"/>
            <a:ext cx="3143250" cy="8743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Lost land is not only lost acreage; it is </a:t>
            </a: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lost </a:t>
            </a: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production, collateral, and inheritance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 It is the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physical manifestation of the broken promise of </a:t>
            </a:r>
            <a:r>
              <a:rPr lang="en-US" sz="942" dirty="0">
                <a:solidFill>
                  <a:srgbClr val="3449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self-sufficiency.</a:t>
            </a:r>
            <a:endParaRPr lang="en-US" sz="94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2026-04-19T21:57:12Z</dcterms:created>
  <dcterms:modified xsi:type="dcterms:W3CDTF">2026-04-19T21:57:12Z</dcterms:modified>
</cp:coreProperties>
</file>